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6" r:id="rId1"/>
    <p:sldMasterId id="2147483679" r:id="rId2"/>
    <p:sldMasterId id="2147483747" r:id="rId3"/>
    <p:sldMasterId id="2147483840" r:id="rId4"/>
  </p:sldMasterIdLst>
  <p:notesMasterIdLst>
    <p:notesMasterId r:id="rId20"/>
  </p:notesMasterIdLst>
  <p:sldIdLst>
    <p:sldId id="256" r:id="rId5"/>
    <p:sldId id="285" r:id="rId6"/>
    <p:sldId id="339" r:id="rId7"/>
    <p:sldId id="340" r:id="rId8"/>
    <p:sldId id="258" r:id="rId9"/>
    <p:sldId id="259" r:id="rId10"/>
    <p:sldId id="368" r:id="rId11"/>
    <p:sldId id="369" r:id="rId12"/>
    <p:sldId id="352" r:id="rId13"/>
    <p:sldId id="353" r:id="rId14"/>
    <p:sldId id="370" r:id="rId15"/>
    <p:sldId id="371" r:id="rId16"/>
    <p:sldId id="334" r:id="rId17"/>
    <p:sldId id="335" r:id="rId18"/>
    <p:sldId id="280" r:id="rId19"/>
  </p:sldIdLst>
  <p:sldSz cx="9144000" cy="6858000" type="overhead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AD6D1C"/>
    <a:srgbClr val="FFFFFF"/>
    <a:srgbClr val="666465"/>
    <a:srgbClr val="F23C00"/>
    <a:srgbClr val="E73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等深淺樣式 2 - 輔色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中等深淺樣式 2 - 輔色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2" autoAdjust="0"/>
    <p:restoredTop sz="93631"/>
  </p:normalViewPr>
  <p:slideViewPr>
    <p:cSldViewPr snapToGrid="0" snapToObjects="1">
      <p:cViewPr varScale="1">
        <p:scale>
          <a:sx n="90" d="100"/>
          <a:sy n="90" d="100"/>
        </p:scale>
        <p:origin x="1104" y="5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pPr/>
              <a:t>2017/11/26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officeplus.cn/" TargetMode="Externa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officeplus.cn/" TargetMode="External"/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officeplus.cn/" TargetMode="External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 userDrawn="1"/>
        </p:nvSpPr>
        <p:spPr>
          <a:xfrm rot="5400000">
            <a:off x="1098549" y="-1098551"/>
            <a:ext cx="1155700" cy="3352802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直角三角形 6"/>
          <p:cNvSpPr/>
          <p:nvPr userDrawn="1"/>
        </p:nvSpPr>
        <p:spPr>
          <a:xfrm rot="16200000">
            <a:off x="4803775" y="2517775"/>
            <a:ext cx="6451600" cy="2228850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-219075" y="219075"/>
            <a:ext cx="1752600" cy="131445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直角三角形 5"/>
          <p:cNvSpPr/>
          <p:nvPr userDrawn="1"/>
        </p:nvSpPr>
        <p:spPr>
          <a:xfrm rot="16200000">
            <a:off x="5661977" y="3375976"/>
            <a:ext cx="3695700" cy="3268347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直角三角形 8"/>
          <p:cNvSpPr/>
          <p:nvPr userDrawn="1"/>
        </p:nvSpPr>
        <p:spPr>
          <a:xfrm>
            <a:off x="0" y="4305300"/>
            <a:ext cx="1219200" cy="2552700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980677" y="1452563"/>
            <a:ext cx="3832384" cy="83470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980677" y="2287271"/>
            <a:ext cx="5324000" cy="1215006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66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980677" y="3502277"/>
            <a:ext cx="5324000" cy="57950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980677" y="4158673"/>
            <a:ext cx="3832384" cy="1511877"/>
          </a:xfrm>
          <a:prstGeom prst="rect">
            <a:avLst/>
          </a:prstGeom>
        </p:spPr>
        <p:txBody>
          <a:bodyPr anchor="t"/>
          <a:lstStyle>
            <a:lvl1pPr marL="285750" indent="-285750">
              <a:buFont typeface="Arial" charset="0"/>
              <a:buChar char="•"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20699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文字方塊 3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08340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文字方塊 3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1203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8046395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40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55465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8311438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40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63568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8311438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40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587476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8311438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40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4470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8311438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40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37335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8311438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40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40846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426631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33045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1929442" y="759874"/>
            <a:ext cx="1051501" cy="373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114758" y="759874"/>
            <a:ext cx="5305759" cy="4506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330453" y="182446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3100387" y="0"/>
            <a:ext cx="6043613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46863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7126290" y="-506408"/>
            <a:ext cx="1511299" cy="2524124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682466" y="2016760"/>
            <a:ext cx="2417922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682466" y="3696970"/>
            <a:ext cx="2417922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7806" y="191342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934075" y="201676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5307806" y="3001814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5934075" y="3105154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9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5307806" y="409020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0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5934075" y="418776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21592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330452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30453" y="182446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2923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9000" y="3227832"/>
            <a:ext cx="2286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 userDrawn="1"/>
        </p:nvSpPr>
        <p:spPr>
          <a:xfrm rot="5400000">
            <a:off x="1098549" y="-1098551"/>
            <a:ext cx="1155700" cy="3352802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直角三角形 6"/>
          <p:cNvSpPr/>
          <p:nvPr userDrawn="1"/>
        </p:nvSpPr>
        <p:spPr>
          <a:xfrm rot="16200000">
            <a:off x="4803775" y="2517775"/>
            <a:ext cx="6451600" cy="2228850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-219075" y="219075"/>
            <a:ext cx="1752600" cy="131445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直角三角形 5"/>
          <p:cNvSpPr/>
          <p:nvPr userDrawn="1"/>
        </p:nvSpPr>
        <p:spPr>
          <a:xfrm rot="16200000">
            <a:off x="5661977" y="3375976"/>
            <a:ext cx="3695700" cy="3268347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直角三角形 8"/>
          <p:cNvSpPr/>
          <p:nvPr userDrawn="1"/>
        </p:nvSpPr>
        <p:spPr>
          <a:xfrm>
            <a:off x="0" y="4305300"/>
            <a:ext cx="1219200" cy="2552700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980677" y="1452563"/>
            <a:ext cx="3832384" cy="83470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980677" y="2287271"/>
            <a:ext cx="5324000" cy="1215006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66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980677" y="3502277"/>
            <a:ext cx="5324000" cy="57950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980677" y="4158673"/>
            <a:ext cx="3832384" cy="1511877"/>
          </a:xfrm>
          <a:prstGeom prst="rect">
            <a:avLst/>
          </a:prstGeom>
        </p:spPr>
        <p:txBody>
          <a:bodyPr anchor="t"/>
          <a:lstStyle>
            <a:lvl1pPr marL="285750" indent="-285750">
              <a:buFont typeface="Arial" charset="0"/>
              <a:buChar char="•"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455525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_六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3100387" y="0"/>
            <a:ext cx="6043613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46863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7126290" y="-506408"/>
            <a:ext cx="1511299" cy="2524124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682466" y="2016760"/>
            <a:ext cx="2417922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682466" y="3696970"/>
            <a:ext cx="2417922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7806" y="115142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934075" y="125476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5307806" y="198549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5934075" y="208883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5307806" y="274225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5934075" y="284559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5307806" y="357632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5934075" y="367966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5"/>
          <p:cNvSpPr>
            <a:spLocks noGrp="1"/>
          </p:cNvSpPr>
          <p:nvPr>
            <p:ph type="body" sz="quarter" idx="20" hasCustomPrompt="1"/>
          </p:nvPr>
        </p:nvSpPr>
        <p:spPr>
          <a:xfrm>
            <a:off x="5307806" y="4410403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5"/>
          <p:cNvSpPr>
            <a:spLocks noGrp="1"/>
          </p:cNvSpPr>
          <p:nvPr>
            <p:ph type="body" sz="quarter" idx="21"/>
          </p:nvPr>
        </p:nvSpPr>
        <p:spPr>
          <a:xfrm>
            <a:off x="5934075" y="4513743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5"/>
          <p:cNvSpPr>
            <a:spLocks noGrp="1"/>
          </p:cNvSpPr>
          <p:nvPr>
            <p:ph type="body" sz="quarter" idx="22" hasCustomPrompt="1"/>
          </p:nvPr>
        </p:nvSpPr>
        <p:spPr>
          <a:xfrm>
            <a:off x="5307806" y="5244479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2" name="文本占位符 5"/>
          <p:cNvSpPr>
            <a:spLocks noGrp="1"/>
          </p:cNvSpPr>
          <p:nvPr>
            <p:ph type="body" sz="quarter" idx="23"/>
          </p:nvPr>
        </p:nvSpPr>
        <p:spPr>
          <a:xfrm>
            <a:off x="5934075" y="5347819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297454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文字方塊 3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875627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72855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19791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254910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999236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3718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3100387" y="0"/>
            <a:ext cx="6043613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46863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7126290" y="-506408"/>
            <a:ext cx="1511299" cy="2524124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682466" y="2016760"/>
            <a:ext cx="2417922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682466" y="3696970"/>
            <a:ext cx="2417922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7806" y="125302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934075" y="135636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5307806" y="2341414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5934075" y="2444754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9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5307806" y="342980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0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5934075" y="352736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5307806" y="4621538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4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5934075" y="4719091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942567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764563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文字方塊 3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689156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字方塊 5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6995995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4397296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037411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0963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2802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712423"/>
            <a:ext cx="78867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891748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55812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675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3100387" y="0"/>
            <a:ext cx="6043613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46863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7126290" y="-506408"/>
            <a:ext cx="1511299" cy="2524124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682466" y="2016760"/>
            <a:ext cx="2417922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682466" y="3696970"/>
            <a:ext cx="2417922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7806" y="125302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934075" y="135636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5307806" y="208709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5934075" y="219043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5307806" y="284385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5934075" y="294719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5307806" y="367792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5934075" y="378126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5"/>
          <p:cNvSpPr>
            <a:spLocks noGrp="1"/>
          </p:cNvSpPr>
          <p:nvPr>
            <p:ph type="body" sz="quarter" idx="20" hasCustomPrompt="1"/>
          </p:nvPr>
        </p:nvSpPr>
        <p:spPr>
          <a:xfrm>
            <a:off x="5307806" y="4512003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5"/>
          <p:cNvSpPr>
            <a:spLocks noGrp="1"/>
          </p:cNvSpPr>
          <p:nvPr>
            <p:ph type="body" sz="quarter" idx="21"/>
          </p:nvPr>
        </p:nvSpPr>
        <p:spPr>
          <a:xfrm>
            <a:off x="5934075" y="4615343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525174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23218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45900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9753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0311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81566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2"/>
            <a:ext cx="5800725" cy="581183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4522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 userDrawn="1"/>
        </p:nvSpPr>
        <p:spPr>
          <a:xfrm rot="5400000">
            <a:off x="1098549" y="-1098551"/>
            <a:ext cx="1155700" cy="3352802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直角三角形 6"/>
          <p:cNvSpPr/>
          <p:nvPr userDrawn="1"/>
        </p:nvSpPr>
        <p:spPr>
          <a:xfrm rot="16200000">
            <a:off x="4803775" y="2517775"/>
            <a:ext cx="6451600" cy="2228850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-219075" y="219075"/>
            <a:ext cx="1752600" cy="131445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直角三角形 5"/>
          <p:cNvSpPr/>
          <p:nvPr userDrawn="1"/>
        </p:nvSpPr>
        <p:spPr>
          <a:xfrm rot="16200000">
            <a:off x="5661977" y="3375976"/>
            <a:ext cx="3695700" cy="3268347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直角三角形 8"/>
          <p:cNvSpPr/>
          <p:nvPr userDrawn="1"/>
        </p:nvSpPr>
        <p:spPr>
          <a:xfrm>
            <a:off x="0" y="4305300"/>
            <a:ext cx="1219200" cy="2552700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980677" y="1452563"/>
            <a:ext cx="3832384" cy="83470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980677" y="2287271"/>
            <a:ext cx="5324000" cy="1215006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66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980677" y="3502277"/>
            <a:ext cx="5324000" cy="57950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980677" y="4158673"/>
            <a:ext cx="3832384" cy="1511877"/>
          </a:xfrm>
          <a:prstGeom prst="rect">
            <a:avLst/>
          </a:prstGeom>
        </p:spPr>
        <p:txBody>
          <a:bodyPr anchor="t"/>
          <a:lstStyle>
            <a:lvl1pPr marL="285750" indent="-285750">
              <a:buFont typeface="Arial" charset="0"/>
              <a:buChar char="•"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785331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_六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3100387" y="0"/>
            <a:ext cx="6043613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46863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7126290" y="-506408"/>
            <a:ext cx="1511299" cy="2524124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682466" y="2016760"/>
            <a:ext cx="2417922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682466" y="3696970"/>
            <a:ext cx="2417922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7806" y="115142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934075" y="125476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5307806" y="198549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5934075" y="208883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5307806" y="274225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5934075" y="284559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5307806" y="357632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5934075" y="367966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5"/>
          <p:cNvSpPr>
            <a:spLocks noGrp="1"/>
          </p:cNvSpPr>
          <p:nvPr>
            <p:ph type="body" sz="quarter" idx="20" hasCustomPrompt="1"/>
          </p:nvPr>
        </p:nvSpPr>
        <p:spPr>
          <a:xfrm>
            <a:off x="5307806" y="4410403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5"/>
          <p:cNvSpPr>
            <a:spLocks noGrp="1"/>
          </p:cNvSpPr>
          <p:nvPr>
            <p:ph type="body" sz="quarter" idx="21"/>
          </p:nvPr>
        </p:nvSpPr>
        <p:spPr>
          <a:xfrm>
            <a:off x="5934075" y="4513743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5"/>
          <p:cNvSpPr>
            <a:spLocks noGrp="1"/>
          </p:cNvSpPr>
          <p:nvPr>
            <p:ph type="body" sz="quarter" idx="22" hasCustomPrompt="1"/>
          </p:nvPr>
        </p:nvSpPr>
        <p:spPr>
          <a:xfrm>
            <a:off x="5307806" y="5244479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2" name="文本占位符 5"/>
          <p:cNvSpPr>
            <a:spLocks noGrp="1"/>
          </p:cNvSpPr>
          <p:nvPr>
            <p:ph type="body" sz="quarter" idx="23"/>
          </p:nvPr>
        </p:nvSpPr>
        <p:spPr>
          <a:xfrm>
            <a:off x="5934075" y="5347819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294135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48241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6176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3100387" y="0"/>
            <a:ext cx="6043613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46863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7126290" y="-506408"/>
            <a:ext cx="1511299" cy="2524124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682466" y="2016760"/>
            <a:ext cx="2417922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682466" y="3696970"/>
            <a:ext cx="2417922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7806" y="115142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934075" y="125476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5307806" y="198549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5934075" y="208883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5307806" y="274225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5934075" y="284559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5307806" y="357632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5934075" y="367966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5"/>
          <p:cNvSpPr>
            <a:spLocks noGrp="1"/>
          </p:cNvSpPr>
          <p:nvPr>
            <p:ph type="body" sz="quarter" idx="20" hasCustomPrompt="1"/>
          </p:nvPr>
        </p:nvSpPr>
        <p:spPr>
          <a:xfrm>
            <a:off x="5307806" y="4410403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5"/>
          <p:cNvSpPr>
            <a:spLocks noGrp="1"/>
          </p:cNvSpPr>
          <p:nvPr>
            <p:ph type="body" sz="quarter" idx="21"/>
          </p:nvPr>
        </p:nvSpPr>
        <p:spPr>
          <a:xfrm>
            <a:off x="5934075" y="4513743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5"/>
          <p:cNvSpPr>
            <a:spLocks noGrp="1"/>
          </p:cNvSpPr>
          <p:nvPr>
            <p:ph type="body" sz="quarter" idx="22" hasCustomPrompt="1"/>
          </p:nvPr>
        </p:nvSpPr>
        <p:spPr>
          <a:xfrm>
            <a:off x="5307806" y="5244479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2" name="文本占位符 5"/>
          <p:cNvSpPr>
            <a:spLocks noGrp="1"/>
          </p:cNvSpPr>
          <p:nvPr>
            <p:ph type="body" sz="quarter" idx="23"/>
          </p:nvPr>
        </p:nvSpPr>
        <p:spPr>
          <a:xfrm>
            <a:off x="5934075" y="5347819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25581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25848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646070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6442067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31092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883168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550170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918030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736495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7610593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33045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1929442" y="759874"/>
            <a:ext cx="1051501" cy="373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114758" y="759874"/>
            <a:ext cx="5305759" cy="4506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330453" y="182446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993924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文字方塊 3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8637467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330452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30453" y="182446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7222189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2923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9000" y="3227832"/>
            <a:ext cx="2286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089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96556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60310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712423"/>
            <a:ext cx="78867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879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069126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878570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6741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45590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957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304213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813411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631430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2"/>
            <a:ext cx="5800725" cy="5811837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81361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封面页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直角三角形 7"/>
          <p:cNvSpPr/>
          <p:nvPr userDrawn="1"/>
        </p:nvSpPr>
        <p:spPr>
          <a:xfrm rot="5400000">
            <a:off x="1098549" y="-1098551"/>
            <a:ext cx="1155700" cy="3352802"/>
          </a:xfrm>
          <a:prstGeom prst="rtTriangle">
            <a:avLst/>
          </a:pr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直角三角形 6"/>
          <p:cNvSpPr/>
          <p:nvPr userDrawn="1"/>
        </p:nvSpPr>
        <p:spPr>
          <a:xfrm rot="16200000">
            <a:off x="4803775" y="2517775"/>
            <a:ext cx="6451600" cy="2228850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直角三角形 4"/>
          <p:cNvSpPr/>
          <p:nvPr userDrawn="1"/>
        </p:nvSpPr>
        <p:spPr>
          <a:xfrm rot="5400000">
            <a:off x="-219075" y="219075"/>
            <a:ext cx="1752600" cy="131445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直角三角形 5"/>
          <p:cNvSpPr/>
          <p:nvPr userDrawn="1"/>
        </p:nvSpPr>
        <p:spPr>
          <a:xfrm rot="16200000">
            <a:off x="5661977" y="3375976"/>
            <a:ext cx="3695700" cy="3268347"/>
          </a:xfrm>
          <a:prstGeom prst="rtTriangle">
            <a:avLst/>
          </a:prstGeom>
          <a:solidFill>
            <a:schemeClr val="accent1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直角三角形 8"/>
          <p:cNvSpPr/>
          <p:nvPr userDrawn="1"/>
        </p:nvSpPr>
        <p:spPr>
          <a:xfrm>
            <a:off x="0" y="4305300"/>
            <a:ext cx="1219200" cy="2552700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980677" y="1452563"/>
            <a:ext cx="3832384" cy="83470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1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980677" y="2287271"/>
            <a:ext cx="5324000" cy="1215006"/>
          </a:xfrm>
          <a:prstGeom prst="rect">
            <a:avLst/>
          </a:prstGeom>
          <a:solidFill>
            <a:schemeClr val="accent2">
              <a:lumMod val="90000"/>
            </a:schemeClr>
          </a:solidFill>
        </p:spPr>
        <p:txBody>
          <a:bodyPr anchor="ctr"/>
          <a:lstStyle>
            <a:lvl1pPr marL="0" indent="0">
              <a:buNone/>
              <a:defRPr sz="66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2" name="文本占位符 5"/>
          <p:cNvSpPr>
            <a:spLocks noGrp="1"/>
          </p:cNvSpPr>
          <p:nvPr>
            <p:ph type="body" sz="quarter" idx="12"/>
          </p:nvPr>
        </p:nvSpPr>
        <p:spPr>
          <a:xfrm>
            <a:off x="980677" y="3502277"/>
            <a:ext cx="5324000" cy="579503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800" b="1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980677" y="4158673"/>
            <a:ext cx="3832384" cy="1511877"/>
          </a:xfrm>
          <a:prstGeom prst="rect">
            <a:avLst/>
          </a:prstGeom>
        </p:spPr>
        <p:txBody>
          <a:bodyPr anchor="t"/>
          <a:lstStyle>
            <a:lvl1pPr marL="285750" indent="-285750">
              <a:buFont typeface="Arial" charset="0"/>
              <a:buChar char="•"/>
              <a:defRPr sz="1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1885228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页_六项目录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形状 23"/>
          <p:cNvSpPr/>
          <p:nvPr userDrawn="1"/>
        </p:nvSpPr>
        <p:spPr>
          <a:xfrm rot="10800000">
            <a:off x="3100387" y="0"/>
            <a:ext cx="6043613" cy="6858001"/>
          </a:xfrm>
          <a:custGeom>
            <a:avLst/>
            <a:gdLst>
              <a:gd name="connsiteX0" fmla="*/ 5118100 w 8058150"/>
              <a:gd name="connsiteY0" fmla="*/ 6858001 h 6858001"/>
              <a:gd name="connsiteX1" fmla="*/ 0 w 8058150"/>
              <a:gd name="connsiteY1" fmla="*/ 6858001 h 6858001"/>
              <a:gd name="connsiteX2" fmla="*/ 0 w 8058150"/>
              <a:gd name="connsiteY2" fmla="*/ 0 h 6858001"/>
              <a:gd name="connsiteX3" fmla="*/ 5118100 w 8058150"/>
              <a:gd name="connsiteY3" fmla="*/ 0 h 6858001"/>
              <a:gd name="connsiteX4" fmla="*/ 8058150 w 8058150"/>
              <a:gd name="connsiteY4" fmla="*/ 6858000 h 6858001"/>
              <a:gd name="connsiteX5" fmla="*/ 5118100 w 8058150"/>
              <a:gd name="connsiteY5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058150" h="6858001">
                <a:moveTo>
                  <a:pt x="5118100" y="6858001"/>
                </a:moveTo>
                <a:lnTo>
                  <a:pt x="0" y="6858001"/>
                </a:lnTo>
                <a:lnTo>
                  <a:pt x="0" y="0"/>
                </a:lnTo>
                <a:lnTo>
                  <a:pt x="5118100" y="0"/>
                </a:lnTo>
                <a:lnTo>
                  <a:pt x="8058150" y="6858000"/>
                </a:lnTo>
                <a:lnTo>
                  <a:pt x="5118100" y="6858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直角三角形 2"/>
          <p:cNvSpPr/>
          <p:nvPr userDrawn="1"/>
        </p:nvSpPr>
        <p:spPr>
          <a:xfrm>
            <a:off x="0" y="5295900"/>
            <a:ext cx="4686300" cy="1562100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rot="5400000" flipV="1">
            <a:off x="7126290" y="-506408"/>
            <a:ext cx="1511299" cy="2524124"/>
          </a:xfrm>
          <a:prstGeom prst="rtTriangle">
            <a:avLst/>
          </a:prstGeom>
          <a:solidFill>
            <a:schemeClr val="accent5"/>
          </a:solidFill>
          <a:ln>
            <a:noFill/>
          </a:ln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占位符 5"/>
          <p:cNvSpPr txBox="1">
            <a:spLocks/>
          </p:cNvSpPr>
          <p:nvPr userDrawn="1"/>
        </p:nvSpPr>
        <p:spPr>
          <a:xfrm>
            <a:off x="682466" y="2016760"/>
            <a:ext cx="2417922" cy="168021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8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18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目录</a:t>
            </a:r>
            <a:endParaRPr kumimoji="1" lang="zh-CN" altLang="en-US" sz="118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8" name="文本占位符 5"/>
          <p:cNvSpPr txBox="1">
            <a:spLocks/>
          </p:cNvSpPr>
          <p:nvPr userDrawn="1"/>
        </p:nvSpPr>
        <p:spPr>
          <a:xfrm>
            <a:off x="682466" y="3696970"/>
            <a:ext cx="2417922" cy="582930"/>
          </a:xfrm>
          <a:prstGeom prst="rect">
            <a:avLst/>
          </a:prstGeom>
        </p:spPr>
        <p:txBody>
          <a:bodyPr anchor="ctr"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b="1" kern="1200">
                <a:solidFill>
                  <a:schemeClr val="accent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entury Gothic"/>
                <a:ea typeface="微软雅黑"/>
                <a:cs typeface=""/>
              </a:rPr>
              <a:t>CONTENTS</a:t>
            </a:r>
            <a:endParaRPr kumimoji="1" lang="zh-CN" alt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uLnTx/>
              <a:uFillTx/>
              <a:latin typeface="Century Gothic"/>
              <a:ea typeface="微软雅黑"/>
              <a:cs typeface=""/>
            </a:endParaRP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5307806" y="115142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6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5934075" y="125476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7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5307806" y="198549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8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5934075" y="208883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" name="文本占位符 5"/>
          <p:cNvSpPr>
            <a:spLocks noGrp="1"/>
          </p:cNvSpPr>
          <p:nvPr>
            <p:ph type="body" sz="quarter" idx="16" hasCustomPrompt="1"/>
          </p:nvPr>
        </p:nvSpPr>
        <p:spPr>
          <a:xfrm>
            <a:off x="5307806" y="2742251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6" name="文本占位符 5"/>
          <p:cNvSpPr>
            <a:spLocks noGrp="1"/>
          </p:cNvSpPr>
          <p:nvPr>
            <p:ph type="body" sz="quarter" idx="17"/>
          </p:nvPr>
        </p:nvSpPr>
        <p:spPr>
          <a:xfrm>
            <a:off x="5934075" y="2845590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" name="文本占位符 5"/>
          <p:cNvSpPr>
            <a:spLocks noGrp="1"/>
          </p:cNvSpPr>
          <p:nvPr>
            <p:ph type="body" sz="quarter" idx="18" hasCustomPrompt="1"/>
          </p:nvPr>
        </p:nvSpPr>
        <p:spPr>
          <a:xfrm>
            <a:off x="5307806" y="3576327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18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5934075" y="3679667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9" name="文本占位符 5"/>
          <p:cNvSpPr>
            <a:spLocks noGrp="1"/>
          </p:cNvSpPr>
          <p:nvPr>
            <p:ph type="body" sz="quarter" idx="20" hasCustomPrompt="1"/>
          </p:nvPr>
        </p:nvSpPr>
        <p:spPr>
          <a:xfrm>
            <a:off x="5307806" y="4410403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0" name="文本占位符 5"/>
          <p:cNvSpPr>
            <a:spLocks noGrp="1"/>
          </p:cNvSpPr>
          <p:nvPr>
            <p:ph type="body" sz="quarter" idx="21"/>
          </p:nvPr>
        </p:nvSpPr>
        <p:spPr>
          <a:xfrm>
            <a:off x="5934075" y="4513743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1" name="文本占位符 5"/>
          <p:cNvSpPr>
            <a:spLocks noGrp="1"/>
          </p:cNvSpPr>
          <p:nvPr>
            <p:ph type="body" sz="quarter" idx="22" hasCustomPrompt="1"/>
          </p:nvPr>
        </p:nvSpPr>
        <p:spPr>
          <a:xfrm>
            <a:off x="5307806" y="5244479"/>
            <a:ext cx="626270" cy="65182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4400" b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22" name="文本占位符 5"/>
          <p:cNvSpPr>
            <a:spLocks noGrp="1"/>
          </p:cNvSpPr>
          <p:nvPr>
            <p:ph type="body" sz="quarter" idx="23"/>
          </p:nvPr>
        </p:nvSpPr>
        <p:spPr>
          <a:xfrm>
            <a:off x="5934075" y="5347819"/>
            <a:ext cx="2426017" cy="44515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0597994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711146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1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1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83120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618704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2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2">
              <a:lumMod val="75000"/>
            </a:schemeClr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33145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25402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文字方塊 3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4515122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3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3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3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510612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7318559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0677261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1353276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5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5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5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221701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副标题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220856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_6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223935"/>
            <a:ext cx="727787" cy="652366"/>
          </a:xfrm>
          <a:prstGeom prst="rect">
            <a:avLst/>
          </a:prstGeom>
          <a:solidFill>
            <a:schemeClr val="accent6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4826259" cy="652366"/>
          </a:xfrm>
          <a:prstGeom prst="rect">
            <a:avLst/>
          </a:prstGeom>
          <a:noFill/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6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 flipV="1">
            <a:off x="0" y="6489700"/>
            <a:ext cx="9144000" cy="88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 userDrawn="1"/>
        </p:nvSpPr>
        <p:spPr>
          <a:xfrm flipV="1">
            <a:off x="0" y="6380481"/>
            <a:ext cx="9144000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1776909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33045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1929442" y="759874"/>
            <a:ext cx="1051501" cy="373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3114758" y="759874"/>
            <a:ext cx="5305759" cy="4506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330453" y="182446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19726327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330452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330453" y="182446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207163010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2923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429000" y="3227832"/>
            <a:ext cx="2286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40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_4">
    <p:bg>
      <p:bgPr>
        <a:pattFill prst="dot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5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474237"/>
            <a:ext cx="3551613" cy="3844213"/>
          </a:xfrm>
          <a:prstGeom prst="rect">
            <a:avLst/>
          </a:prstGeom>
          <a:solidFill>
            <a:schemeClr val="accent4"/>
          </a:solidFill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/>
          <a:lstStyle>
            <a:lvl1pPr marL="0" indent="0">
              <a:buNone/>
              <a:defRPr sz="30000" b="1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zh-CN" dirty="0"/>
              <a:t>00</a:t>
            </a:r>
            <a:endParaRPr kumimoji="1" lang="zh-CN" altLang="en-US" dirty="0"/>
          </a:p>
        </p:txBody>
      </p:sp>
      <p:sp>
        <p:nvSpPr>
          <p:cNvPr id="3" name="文本占位符 5"/>
          <p:cNvSpPr>
            <a:spLocks noGrp="1"/>
          </p:cNvSpPr>
          <p:nvPr>
            <p:ph type="body" sz="quarter" idx="13"/>
          </p:nvPr>
        </p:nvSpPr>
        <p:spPr>
          <a:xfrm>
            <a:off x="3725247" y="1474236"/>
            <a:ext cx="5022203" cy="3844213"/>
          </a:xfrm>
          <a:prstGeom prst="rect">
            <a:avLst/>
          </a:prstGeom>
          <a:noFill/>
        </p:spPr>
        <p:txBody>
          <a:bodyPr anchor="t"/>
          <a:lstStyle>
            <a:lvl1pPr marL="0" indent="0">
              <a:lnSpc>
                <a:spcPct val="100000"/>
              </a:lnSpc>
              <a:buNone/>
              <a:defRPr sz="10000" b="1">
                <a:solidFill>
                  <a:schemeClr val="accent4"/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4" name="文字方塊 3"/>
          <p:cNvSpPr txBox="1"/>
          <p:nvPr userDrawn="1"/>
        </p:nvSpPr>
        <p:spPr>
          <a:xfrm>
            <a:off x="8269355" y="5989982"/>
            <a:ext cx="75537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fld id="{618FD66B-A8B0-4F0B-9836-B0C7C52FF669}" type="slidenum">
              <a:rPr lang="zh-TW" altLang="en-US" sz="1800" kern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pPr algn="ctr">
                <a:lnSpc>
                  <a:spcPct val="130000"/>
                </a:lnSpc>
                <a:spcBef>
                  <a:spcPts val="600"/>
                </a:spcBef>
              </a:pPr>
              <a:t>‹#›</a:t>
            </a:fld>
            <a:endParaRPr lang="zh-TW" altLang="en-US" sz="18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45036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52.xml"/><Relationship Id="rId26" Type="http://schemas.openxmlformats.org/officeDocument/2006/relationships/slideLayout" Target="../slideLayouts/slideLayout60.xml"/><Relationship Id="rId3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55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5" Type="http://schemas.openxmlformats.org/officeDocument/2006/relationships/slideLayout" Target="../slideLayouts/slideLayout59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24" Type="http://schemas.openxmlformats.org/officeDocument/2006/relationships/slideLayout" Target="../slideLayouts/slideLayout58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23" Type="http://schemas.openxmlformats.org/officeDocument/2006/relationships/slideLayout" Target="../slideLayouts/slideLayout57.xml"/><Relationship Id="rId28" Type="http://schemas.openxmlformats.org/officeDocument/2006/relationships/theme" Target="../theme/theme3.xml"/><Relationship Id="rId10" Type="http://schemas.openxmlformats.org/officeDocument/2006/relationships/slideLayout" Target="../slideLayouts/slideLayout44.xml"/><Relationship Id="rId19" Type="http://schemas.openxmlformats.org/officeDocument/2006/relationships/slideLayout" Target="../slideLayouts/slideLayout53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Relationship Id="rId22" Type="http://schemas.openxmlformats.org/officeDocument/2006/relationships/slideLayout" Target="../slideLayouts/slideLayout56.xml"/><Relationship Id="rId27" Type="http://schemas.openxmlformats.org/officeDocument/2006/relationships/slideLayout" Target="../slideLayouts/slideLayout6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4.xml"/><Relationship Id="rId18" Type="http://schemas.openxmlformats.org/officeDocument/2006/relationships/slideLayout" Target="../slideLayouts/slideLayout79.xml"/><Relationship Id="rId26" Type="http://schemas.openxmlformats.org/officeDocument/2006/relationships/slideLayout" Target="../slideLayouts/slideLayout87.xml"/><Relationship Id="rId3" Type="http://schemas.openxmlformats.org/officeDocument/2006/relationships/slideLayout" Target="../slideLayouts/slideLayout64.xml"/><Relationship Id="rId21" Type="http://schemas.openxmlformats.org/officeDocument/2006/relationships/slideLayout" Target="../slideLayouts/slideLayout82.xml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78.xml"/><Relationship Id="rId25" Type="http://schemas.openxmlformats.org/officeDocument/2006/relationships/slideLayout" Target="../slideLayouts/slideLayout86.xml"/><Relationship Id="rId2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77.xml"/><Relationship Id="rId20" Type="http://schemas.openxmlformats.org/officeDocument/2006/relationships/slideLayout" Target="../slideLayouts/slideLayout81.xml"/><Relationship Id="rId29" Type="http://schemas.openxmlformats.org/officeDocument/2006/relationships/theme" Target="../theme/theme4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2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76.xml"/><Relationship Id="rId23" Type="http://schemas.openxmlformats.org/officeDocument/2006/relationships/slideLayout" Target="../slideLayouts/slideLayout84.xml"/><Relationship Id="rId28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71.xml"/><Relationship Id="rId19" Type="http://schemas.openxmlformats.org/officeDocument/2006/relationships/slideLayout" Target="../slideLayouts/slideLayout80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5.xml"/><Relationship Id="rId22" Type="http://schemas.openxmlformats.org/officeDocument/2006/relationships/slideLayout" Target="../slideLayouts/slideLayout83.xml"/><Relationship Id="rId27" Type="http://schemas.openxmlformats.org/officeDocument/2006/relationships/slideLayout" Target="../slideLayouts/slideLayout8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44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2" r:id="rId2"/>
    <p:sldLayoutId id="2147483687" r:id="rId3"/>
    <p:sldLayoutId id="2147483688" r:id="rId4"/>
    <p:sldLayoutId id="2147483689" r:id="rId5"/>
    <p:sldLayoutId id="2147483684" r:id="rId6"/>
    <p:sldLayoutId id="2147483690" r:id="rId7"/>
    <p:sldLayoutId id="2147483695" r:id="rId8"/>
    <p:sldLayoutId id="2147483696" r:id="rId9"/>
    <p:sldLayoutId id="2147483697" r:id="rId10"/>
    <p:sldLayoutId id="2147483698" r:id="rId11"/>
    <p:sldLayoutId id="2147483692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694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  <p:sldLayoutId id="2147483704" r:id="rId4"/>
    <p:sldLayoutId id="2147483705" r:id="rId5"/>
    <p:sldLayoutId id="2147483706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954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2" r:id="rId14"/>
    <p:sldLayoutId id="2147483763" r:id="rId15"/>
    <p:sldLayoutId id="2147483764" r:id="rId16"/>
    <p:sldLayoutId id="2147483765" r:id="rId17"/>
    <p:sldLayoutId id="2147483766" r:id="rId18"/>
    <p:sldLayoutId id="2147483767" r:id="rId19"/>
    <p:sldLayoutId id="2147483768" r:id="rId20"/>
    <p:sldLayoutId id="2147483769" r:id="rId21"/>
    <p:sldLayoutId id="2147483770" r:id="rId22"/>
    <p:sldLayoutId id="2147483771" r:id="rId23"/>
    <p:sldLayoutId id="2147483772" r:id="rId24"/>
    <p:sldLayoutId id="2147483773" r:id="rId25"/>
    <p:sldLayoutId id="2147483774" r:id="rId26"/>
    <p:sldLayoutId id="2147483775" r:id="rId2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3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  <p:sldLayoutId id="2147483852" r:id="rId12"/>
    <p:sldLayoutId id="2147483853" r:id="rId13"/>
    <p:sldLayoutId id="2147483854" r:id="rId14"/>
    <p:sldLayoutId id="2147483855" r:id="rId15"/>
    <p:sldLayoutId id="2147483856" r:id="rId16"/>
    <p:sldLayoutId id="2147483857" r:id="rId17"/>
    <p:sldLayoutId id="2147483858" r:id="rId18"/>
    <p:sldLayoutId id="2147483859" r:id="rId19"/>
    <p:sldLayoutId id="2147483860" r:id="rId20"/>
    <p:sldLayoutId id="2147483861" r:id="rId21"/>
    <p:sldLayoutId id="2147483862" r:id="rId22"/>
    <p:sldLayoutId id="2147483863" r:id="rId23"/>
    <p:sldLayoutId id="2147483864" r:id="rId24"/>
    <p:sldLayoutId id="2147483865" r:id="rId25"/>
    <p:sldLayoutId id="2147483866" r:id="rId26"/>
    <p:sldLayoutId id="2147483867" r:id="rId27"/>
    <p:sldLayoutId id="2147483868" r:id="rId2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eiliu89/caffe/tree/ssd" TargetMode="External"/><Relationship Id="rId2" Type="http://schemas.openxmlformats.org/officeDocument/2006/relationships/hyperlink" Target="https://www.youtube.com/watch?v=aOwQAhoK6iY" TargetMode="Externa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96705" y="1362417"/>
            <a:ext cx="8347295" cy="2343133"/>
          </a:xfrm>
        </p:spPr>
        <p:txBody>
          <a:bodyPr/>
          <a:lstStyle/>
          <a:p>
            <a:r>
              <a:rPr lang="zh-TW" altLang="en-US" sz="5400" dirty="0"/>
              <a:t>以新竹市車流量影像資訊趨動路口號誌動態智能化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>
          <a:xfrm>
            <a:off x="3358836" y="3705549"/>
            <a:ext cx="5785164" cy="2028943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kumimoji="1" lang="zh-TW" altLang="en-US" b="0" dirty="0">
                <a:solidFill>
                  <a:schemeClr val="bg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隊名：大軍壓境</a:t>
            </a:r>
            <a:endParaRPr kumimoji="1" lang="en-US" altLang="zh-TW" b="0" dirty="0">
              <a:solidFill>
                <a:schemeClr val="bg1">
                  <a:lumMod val="7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  <a:p>
            <a:pPr>
              <a:lnSpc>
                <a:spcPct val="200000"/>
              </a:lnSpc>
            </a:pPr>
            <a:r>
              <a:rPr kumimoji="1" lang="zh-TW" altLang="en-US" b="0" dirty="0">
                <a:solidFill>
                  <a:schemeClr val="bg1">
                    <a:lumMod val="7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rPr>
              <a:t>組員：劉子瑜 陳光軒 林昆賢</a:t>
            </a:r>
            <a:endParaRPr kumimoji="1" lang="zh-CN" altLang="en-US" b="0" dirty="0">
              <a:solidFill>
                <a:schemeClr val="bg1">
                  <a:lumMod val="75000"/>
                </a:schemeClr>
              </a:solidFill>
              <a:latin typeface="Microsoft YaHei" charset="0"/>
              <a:ea typeface="Microsoft YaHei" charset="0"/>
              <a:cs typeface="Microsoft YaHe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86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chemeClr val="accent6">
              <a:lumMod val="75000"/>
            </a:schemeClr>
          </a:solidFill>
        </p:spPr>
        <p:txBody>
          <a:bodyPr>
            <a:normAutofit fontScale="92500"/>
          </a:bodyPr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TW" altLang="en-US" sz="2800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實例演示</a:t>
            </a:r>
            <a:endParaRPr kumimoji="1" lang="zh-CN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CA98191-DFDB-47D7-8FE1-3DE35FB320E3}"/>
              </a:ext>
            </a:extLst>
          </p:cNvPr>
          <p:cNvSpPr/>
          <p:nvPr/>
        </p:nvSpPr>
        <p:spPr>
          <a:xfrm>
            <a:off x="416281" y="1089192"/>
            <a:ext cx="83114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路口監視器影像資訊</a:t>
            </a:r>
            <a:r>
              <a:rPr lang="en-US" altLang="zh-TW" dirty="0"/>
              <a:t>(</a:t>
            </a:r>
            <a:r>
              <a:rPr lang="zh-TW" altLang="en-US" dirty="0"/>
              <a:t>台</a:t>
            </a:r>
            <a:r>
              <a:rPr lang="en-US" altLang="zh-TW" dirty="0"/>
              <a:t>74</a:t>
            </a:r>
            <a:r>
              <a:rPr lang="zh-TW" altLang="en-US" dirty="0"/>
              <a:t>線</a:t>
            </a:r>
            <a:r>
              <a:rPr lang="en-US" altLang="zh-TW" dirty="0"/>
              <a:t>)</a:t>
            </a:r>
            <a:endParaRPr lang="zh-TW" altLang="en-US" dirty="0"/>
          </a:p>
        </p:txBody>
      </p:sp>
      <p:pic>
        <p:nvPicPr>
          <p:cNvPr id="5" name="2015.05.08 07.54.30">
            <a:hlinkClick r:id="" action="ppaction://media"/>
            <a:extLst>
              <a:ext uri="{FF2B5EF4-FFF2-40B4-BE49-F238E27FC236}">
                <a16:creationId xmlns:a16="http://schemas.microsoft.com/office/drawing/2014/main" id="{534877F1-AC8F-43E0-B6AF-F0808E47DA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0206" y="1764117"/>
            <a:ext cx="6363587" cy="4338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42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chemeClr val="accent6">
              <a:lumMod val="75000"/>
            </a:schemeClr>
          </a:solidFill>
        </p:spPr>
        <p:txBody>
          <a:bodyPr>
            <a:normAutofit fontScale="92500"/>
          </a:bodyPr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TW" altLang="en-US" sz="2800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實例演示</a:t>
            </a:r>
            <a:endParaRPr kumimoji="1" lang="zh-CN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CA98191-DFDB-47D7-8FE1-3DE35FB320E3}"/>
              </a:ext>
            </a:extLst>
          </p:cNvPr>
          <p:cNvSpPr/>
          <p:nvPr/>
        </p:nvSpPr>
        <p:spPr>
          <a:xfrm>
            <a:off x="416281" y="1075016"/>
            <a:ext cx="83114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24292E"/>
                </a:solidFill>
                <a:latin typeface="-apple-system"/>
              </a:rPr>
              <a:t>車流量計數 搭配 </a:t>
            </a:r>
            <a:r>
              <a:rPr lang="en-US" altLang="zh-TW" dirty="0">
                <a:solidFill>
                  <a:srgbClr val="24292E"/>
                </a:solidFill>
                <a:latin typeface="-apple-system"/>
              </a:rPr>
              <a:t>SSD Object Detection </a:t>
            </a:r>
            <a:r>
              <a:rPr lang="zh-TW" altLang="en-US" dirty="0">
                <a:solidFill>
                  <a:srgbClr val="24292E"/>
                </a:solidFill>
                <a:latin typeface="-apple-system"/>
              </a:rPr>
              <a:t>技術，即可得知車流量與塞車狀況，由此來調整紅綠燈號誌，以便提升行車狀況</a:t>
            </a:r>
            <a:endParaRPr lang="zh-TW" altLang="en-US" dirty="0"/>
          </a:p>
        </p:txBody>
      </p:sp>
      <p:pic>
        <p:nvPicPr>
          <p:cNvPr id="6" name="533355199.901242">
            <a:hlinkClick r:id="" action="ppaction://media"/>
            <a:extLst>
              <a:ext uri="{FF2B5EF4-FFF2-40B4-BE49-F238E27FC236}">
                <a16:creationId xmlns:a16="http://schemas.microsoft.com/office/drawing/2014/main" id="{8B9EC48C-A5EA-4DFB-868B-2EDB06192C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6308" y="1849179"/>
            <a:ext cx="7648352" cy="430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44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0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chemeClr val="accent6">
              <a:lumMod val="75000"/>
            </a:schemeClr>
          </a:solidFill>
        </p:spPr>
        <p:txBody>
          <a:bodyPr>
            <a:normAutofit fontScale="92500"/>
          </a:bodyPr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TW" altLang="en-US" sz="2800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實例演示</a:t>
            </a:r>
            <a:endParaRPr kumimoji="1" lang="zh-CN" alt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8447B3B-D0F0-45E5-ABB8-8D91E1DE3FC2}"/>
              </a:ext>
            </a:extLst>
          </p:cNvPr>
          <p:cNvSpPr/>
          <p:nvPr/>
        </p:nvSpPr>
        <p:spPr>
          <a:xfrm>
            <a:off x="584790" y="1219247"/>
            <a:ext cx="7708605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TW" altLang="en-US" sz="2800" dirty="0">
                <a:solidFill>
                  <a:srgbClr val="24292E"/>
                </a:solidFill>
                <a:latin typeface="-apple-system"/>
              </a:rPr>
              <a:t>參考資料：</a:t>
            </a:r>
            <a:endParaRPr lang="en-US" altLang="zh-TW" sz="2800" dirty="0">
              <a:solidFill>
                <a:srgbClr val="24292E"/>
              </a:solidFill>
              <a:latin typeface="-apple-system"/>
            </a:endParaRPr>
          </a:p>
          <a:p>
            <a:pPr>
              <a:lnSpc>
                <a:spcPct val="200000"/>
              </a:lnSpc>
            </a:pPr>
            <a:r>
              <a:rPr lang="en-US" altLang="zh-TW" sz="2800" dirty="0">
                <a:solidFill>
                  <a:srgbClr val="24292E"/>
                </a:solidFill>
                <a:latin typeface="-apple-system"/>
              </a:rPr>
              <a:t>SSD Object Detection </a:t>
            </a:r>
            <a:r>
              <a:rPr lang="zh-TW" altLang="en-US" sz="2800" dirty="0">
                <a:solidFill>
                  <a:srgbClr val="24292E"/>
                </a:solidFill>
                <a:latin typeface="-apple-system"/>
              </a:rPr>
              <a:t>技術範例影片 </a:t>
            </a:r>
            <a:endParaRPr lang="en-US" altLang="zh-TW" sz="2800" dirty="0">
              <a:solidFill>
                <a:srgbClr val="24292E"/>
              </a:solidFill>
              <a:latin typeface="-apple-system"/>
            </a:endParaRPr>
          </a:p>
          <a:p>
            <a:pPr>
              <a:lnSpc>
                <a:spcPct val="200000"/>
              </a:lnSpc>
            </a:pPr>
            <a:r>
              <a:rPr lang="en-US" altLang="zh-TW" sz="2800" dirty="0">
                <a:solidFill>
                  <a:srgbClr val="0366D6"/>
                </a:solidFill>
                <a:latin typeface="-apple-system"/>
                <a:hlinkClick r:id="rId2"/>
              </a:rPr>
              <a:t>https://www.youtube.com/watch?v=aOwQAhoK6iY</a:t>
            </a:r>
            <a:endParaRPr lang="en-US" altLang="zh-TW" sz="2800" dirty="0">
              <a:solidFill>
                <a:srgbClr val="24292E"/>
              </a:solidFill>
              <a:latin typeface="-apple-system"/>
            </a:endParaRPr>
          </a:p>
          <a:p>
            <a:pPr>
              <a:lnSpc>
                <a:spcPct val="200000"/>
              </a:lnSpc>
            </a:pPr>
            <a:r>
              <a:rPr lang="en-US" altLang="zh-TW" sz="2800" dirty="0">
                <a:solidFill>
                  <a:srgbClr val="24292E"/>
                </a:solidFill>
                <a:latin typeface="-apple-system"/>
              </a:rPr>
              <a:t>SSD: Single Shot </a:t>
            </a:r>
            <a:r>
              <a:rPr lang="en-US" altLang="zh-TW" sz="2800" dirty="0" err="1">
                <a:solidFill>
                  <a:srgbClr val="24292E"/>
                </a:solidFill>
                <a:latin typeface="-apple-system"/>
              </a:rPr>
              <a:t>MultiBox</a:t>
            </a:r>
            <a:r>
              <a:rPr lang="en-US" altLang="zh-TW" sz="2800" dirty="0">
                <a:solidFill>
                  <a:srgbClr val="24292E"/>
                </a:solidFill>
                <a:latin typeface="-apple-system"/>
              </a:rPr>
              <a:t> Detector </a:t>
            </a:r>
          </a:p>
          <a:p>
            <a:pPr>
              <a:lnSpc>
                <a:spcPct val="200000"/>
              </a:lnSpc>
            </a:pPr>
            <a:r>
              <a:rPr lang="en-US" altLang="zh-TW" sz="2800" dirty="0">
                <a:solidFill>
                  <a:srgbClr val="0366D6"/>
                </a:solidFill>
                <a:latin typeface="-apple-system"/>
                <a:hlinkClick r:id="rId3"/>
              </a:rPr>
              <a:t>https://github.com/weiliu89/caffe/tree/ssd</a:t>
            </a:r>
            <a:endParaRPr lang="en-US" altLang="zh-TW" sz="2800" b="0" i="0" dirty="0">
              <a:solidFill>
                <a:srgbClr val="24292E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121889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AD6D1C"/>
          </a:solidFill>
        </p:spPr>
        <p:txBody>
          <a:bodyPr>
            <a:normAutofit/>
          </a:bodyPr>
          <a:lstStyle/>
          <a:p>
            <a:r>
              <a:rPr kumimoji="1" lang="en-US" altLang="zh-CN" sz="22200" dirty="0"/>
              <a:t>04</a:t>
            </a:r>
            <a:endParaRPr kumimoji="1" lang="zh-CN" altLang="en-US" sz="222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645181" y="1474237"/>
            <a:ext cx="5299644" cy="3844213"/>
          </a:xfrm>
        </p:spPr>
        <p:txBody>
          <a:bodyPr anchor="ctr"/>
          <a:lstStyle/>
          <a:p>
            <a:r>
              <a:rPr kumimoji="1" lang="zh-TW" altLang="en-US" sz="6600" dirty="0">
                <a:solidFill>
                  <a:srgbClr val="AD6D1C"/>
                </a:solidFill>
              </a:rPr>
              <a:t>總結</a:t>
            </a:r>
          </a:p>
        </p:txBody>
      </p:sp>
    </p:spTree>
    <p:extLst>
      <p:ext uri="{BB962C8B-B14F-4D97-AF65-F5344CB8AC3E}">
        <p14:creationId xmlns:p14="http://schemas.microsoft.com/office/powerpoint/2010/main" val="1140263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rgbClr val="AD6D1C"/>
          </a:solidFill>
        </p:spPr>
        <p:txBody>
          <a:bodyPr>
            <a:normAutofit fontScale="92500"/>
          </a:bodyPr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832562" y="223935"/>
            <a:ext cx="8139422" cy="652366"/>
          </a:xfrm>
        </p:spPr>
        <p:txBody>
          <a:bodyPr/>
          <a:lstStyle/>
          <a:p>
            <a:r>
              <a:rPr kumimoji="1" lang="zh-TW" altLang="en-US" sz="2000" dirty="0">
                <a:solidFill>
                  <a:srgbClr val="AD6D1C"/>
                </a:solidFill>
              </a:rPr>
              <a:t>總結</a:t>
            </a:r>
            <a:endParaRPr kumimoji="1" lang="en-US" altLang="zh-TW" sz="2000" dirty="0">
              <a:solidFill>
                <a:srgbClr val="AD6D1C"/>
              </a:solidFill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363893" y="880116"/>
            <a:ext cx="8519310" cy="523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TW" altLang="en-US" sz="24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+mn-ea"/>
                <a:sym typeface="+mn-lt"/>
              </a:rPr>
              <a:t>        </a:t>
            </a:r>
            <a:endParaRPr lang="en-US" altLang="zh-TW" sz="2400" b="1" kern="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ea"/>
              <a:sym typeface="+mn-lt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209D0D0-FE23-411F-B6FF-4136F1C163BA}"/>
              </a:ext>
            </a:extLst>
          </p:cNvPr>
          <p:cNvSpPr/>
          <p:nvPr/>
        </p:nvSpPr>
        <p:spPr>
          <a:xfrm>
            <a:off x="363893" y="1053282"/>
            <a:ext cx="8417968" cy="2956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本技術可以有效結省道路交通管制人力</a:t>
            </a:r>
            <a:endParaRPr lang="en-US" altLang="zh-TW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可以掌握各時段道路車流量交通狀況</a:t>
            </a:r>
            <a:endParaRPr lang="en-US" altLang="zh-TW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逐步實現交通號誌切換時間最佳化</a:t>
            </a:r>
            <a:endParaRPr lang="en-US" altLang="zh-TW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sz="32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96156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03743" y="1938187"/>
            <a:ext cx="5488517" cy="301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856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1315484" y="738549"/>
            <a:ext cx="6633028" cy="1189839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algn="ctr"/>
            <a:r>
              <a:rPr kumimoji="1" lang="zh-TW" altLang="en-US" sz="3600" dirty="0"/>
              <a:t>目          錄</a:t>
            </a:r>
            <a:endParaRPr kumimoji="1" lang="en-US" altLang="zh-TW" sz="3600" dirty="0"/>
          </a:p>
          <a:p>
            <a:pPr algn="ctr"/>
            <a:r>
              <a:rPr kumimoji="1" lang="en-US" altLang="zh-CN" sz="3600" dirty="0"/>
              <a:t>CONTENTS</a:t>
            </a:r>
            <a:endParaRPr kumimoji="1" lang="zh-CN" altLang="en-US" sz="3600" dirty="0"/>
          </a:p>
        </p:txBody>
      </p:sp>
      <p:sp>
        <p:nvSpPr>
          <p:cNvPr id="15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216183" y="3255257"/>
            <a:ext cx="1077741" cy="651828"/>
          </a:xfrm>
          <a:prstGeom prst="rect">
            <a:avLst/>
          </a:prstGeom>
          <a:noFill/>
        </p:spPr>
        <p:txBody>
          <a:bodyPr anchor="ctr">
            <a:noAutofit/>
          </a:bodyPr>
          <a:lstStyle/>
          <a:p>
            <a:r>
              <a:rPr kumimoji="1" lang="en-US" altLang="zh-TW" sz="32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02</a:t>
            </a:r>
            <a:endParaRPr kumimoji="1" lang="zh-CN" altLang="en-US" sz="32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787660" y="3300064"/>
            <a:ext cx="8084744" cy="445150"/>
          </a:xfrm>
          <a:prstGeom prst="rect">
            <a:avLst/>
          </a:prstGeom>
        </p:spPr>
        <p:txBody>
          <a:bodyPr/>
          <a:lstStyle/>
          <a:p>
            <a:r>
              <a:rPr kumimoji="1"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應用技術與方法</a:t>
            </a:r>
            <a:r>
              <a:rPr kumimoji="1"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…………………………………………………..05</a:t>
            </a:r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本占位符 3"/>
          <p:cNvSpPr txBox="1">
            <a:spLocks/>
          </p:cNvSpPr>
          <p:nvPr/>
        </p:nvSpPr>
        <p:spPr>
          <a:xfrm>
            <a:off x="204940" y="4098973"/>
            <a:ext cx="1077741" cy="651828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03</a:t>
            </a:r>
            <a:endParaRPr kumimoji="1"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ea typeface="微軟正黑體" panose="020B0604030504040204" pitchFamily="34" charset="-120"/>
            </a:endParaRPr>
          </a:p>
        </p:txBody>
      </p:sp>
      <p:sp>
        <p:nvSpPr>
          <p:cNvPr id="18" name="文本占位符 4"/>
          <p:cNvSpPr txBox="1">
            <a:spLocks/>
          </p:cNvSpPr>
          <p:nvPr/>
        </p:nvSpPr>
        <p:spPr>
          <a:xfrm>
            <a:off x="789859" y="4141837"/>
            <a:ext cx="8082545" cy="430624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TW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實例演示</a:t>
            </a:r>
            <a:r>
              <a:rPr kumimoji="1" lang="en-US" altLang="zh-TW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….......……………………………….……..……………09</a:t>
            </a:r>
            <a:endParaRPr kumimoji="1"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本占位符 5"/>
          <p:cNvSpPr txBox="1">
            <a:spLocks/>
          </p:cNvSpPr>
          <p:nvPr/>
        </p:nvSpPr>
        <p:spPr>
          <a:xfrm>
            <a:off x="202740" y="4968457"/>
            <a:ext cx="1077741" cy="651828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CN" sz="3200" dirty="0">
                <a:solidFill>
                  <a:schemeClr val="tx1">
                    <a:lumMod val="65000"/>
                    <a:lumOff val="35000"/>
                  </a:schemeClr>
                </a:solidFill>
                <a:ea typeface="微軟正黑體" panose="020B0604030504040204" pitchFamily="34" charset="-120"/>
              </a:rPr>
              <a:t>04</a:t>
            </a:r>
            <a:endParaRPr kumimoji="1" lang="zh-CN" altLang="en-US" sz="3200" dirty="0">
              <a:solidFill>
                <a:schemeClr val="tx1">
                  <a:lumMod val="65000"/>
                  <a:lumOff val="35000"/>
                </a:schemeClr>
              </a:solidFill>
              <a:ea typeface="微軟正黑體" panose="020B0604030504040204" pitchFamily="34" charset="-120"/>
            </a:endParaRPr>
          </a:p>
        </p:txBody>
      </p:sp>
      <p:sp>
        <p:nvSpPr>
          <p:cNvPr id="20" name="文本占位符 6"/>
          <p:cNvSpPr txBox="1">
            <a:spLocks/>
          </p:cNvSpPr>
          <p:nvPr/>
        </p:nvSpPr>
        <p:spPr>
          <a:xfrm>
            <a:off x="786559" y="5010912"/>
            <a:ext cx="8083645" cy="47715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TW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總結</a:t>
            </a:r>
            <a:r>
              <a:rPr kumimoji="1" lang="en-US" altLang="zh-TW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………………………………………………….…….............13</a:t>
            </a:r>
            <a:endParaRPr kumimoji="1"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本占位符 1"/>
          <p:cNvSpPr txBox="1">
            <a:spLocks/>
          </p:cNvSpPr>
          <p:nvPr/>
        </p:nvSpPr>
        <p:spPr>
          <a:xfrm>
            <a:off x="218382" y="2484478"/>
            <a:ext cx="1077741" cy="651828"/>
          </a:xfrm>
          <a:prstGeom prst="rect">
            <a:avLst/>
          </a:prstGeom>
          <a:noFill/>
          <a:effectLst>
            <a:outerShdw blurRad="88900" sx="102000" sy="102000" algn="ctr" rotWithShape="0">
              <a:prstClr val="black">
                <a:alpha val="25000"/>
              </a:prstClr>
            </a:outerShdw>
          </a:effectLst>
        </p:spPr>
        <p:txBody>
          <a:bodyPr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TW" sz="3200" b="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01</a:t>
            </a:r>
            <a:endParaRPr kumimoji="1" lang="zh-CN" altLang="en-US" sz="3200" b="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文本占位符 2"/>
          <p:cNvSpPr txBox="1">
            <a:spLocks/>
          </p:cNvSpPr>
          <p:nvPr/>
        </p:nvSpPr>
        <p:spPr>
          <a:xfrm>
            <a:off x="789859" y="2529285"/>
            <a:ext cx="8084744" cy="445150"/>
          </a:xfrm>
          <a:prstGeom prst="rect">
            <a:avLst/>
          </a:prstGeom>
          <a:noFill/>
        </p:spPr>
        <p:txBody>
          <a:bodyPr anchor="t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0" b="1" kern="1200">
                <a:solidFill>
                  <a:schemeClr val="accent2">
                    <a:lumMod val="75000"/>
                  </a:schemeClr>
                </a:solidFill>
                <a:effectLst>
                  <a:outerShdw blurRad="88900" sx="102000" sy="102000" algn="ctr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TW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情境介紹</a:t>
            </a:r>
            <a:r>
              <a:rPr kumimoji="1" lang="en-US" altLang="zh-TW" sz="24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…….……………………………………………………..03</a:t>
            </a:r>
            <a:endParaRPr kumimoji="1"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20577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chemeClr val="accent3">
              <a:lumMod val="60000"/>
              <a:lumOff val="40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zh-CN" sz="22200" dirty="0"/>
              <a:t>01</a:t>
            </a:r>
            <a:endParaRPr kumimoji="1" lang="zh-CN" altLang="en-US" sz="222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645181" y="1474237"/>
            <a:ext cx="5299644" cy="3844213"/>
          </a:xfrm>
        </p:spPr>
        <p:txBody>
          <a:bodyPr anchor="ctr"/>
          <a:lstStyle/>
          <a:p>
            <a:r>
              <a:rPr kumimoji="1" lang="zh-TW" altLang="en-US" sz="7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情境介紹</a:t>
            </a:r>
          </a:p>
        </p:txBody>
      </p:sp>
    </p:spTree>
    <p:extLst>
      <p:ext uri="{BB962C8B-B14F-4D97-AF65-F5344CB8AC3E}">
        <p14:creationId xmlns:p14="http://schemas.microsoft.com/office/powerpoint/2010/main" val="2427014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chemeClr val="accent3">
              <a:lumMod val="60000"/>
              <a:lumOff val="40000"/>
            </a:schemeClr>
          </a:solidFill>
        </p:spPr>
        <p:txBody>
          <a:bodyPr>
            <a:normAutofit fontScale="92500"/>
          </a:bodyPr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zh-TW" altLang="en-US" sz="28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情境介紹</a:t>
            </a:r>
            <a:endParaRPr kumimoji="1" lang="en-US" altLang="zh-TW" sz="28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63893" y="876301"/>
            <a:ext cx="841796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zh-TW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為減輕路口交通號誌的管理的人力與複雜性，於是構思利用在台灣的路口普及設置的交通監視器之影像資訊，進行各主要道路車流量分時記錄，預測未來相同時段之流量，進而控制路口交通號誌的啟用、燈號切換的時間長短，幫助交通能更為順暢，讓道路上的車輛能更迅速到達目的地、減少等待時間。</a:t>
            </a:r>
            <a:endParaRPr lang="en-US" altLang="zh-TW" sz="24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514350" indent="-514350">
              <a:lnSpc>
                <a:spcPct val="200000"/>
              </a:lnSpc>
              <a:buFont typeface="Arial" pitchFamily="34" charset="0"/>
              <a:buChar char="•"/>
            </a:pPr>
            <a:r>
              <a:rPr lang="zh-TW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找到與追蹤車量特徵與車量運動捕捉計數。</a:t>
            </a:r>
            <a:endParaRPr lang="en-US" altLang="zh-TW" sz="24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514350" indent="-514350">
              <a:lnSpc>
                <a:spcPct val="200000"/>
              </a:lnSpc>
              <a:buFont typeface="Arial" pitchFamily="34" charset="0"/>
              <a:buChar char="•"/>
            </a:pPr>
            <a:r>
              <a:rPr lang="zh-TW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這些路口必需要有可記錄的影像監視器。</a:t>
            </a:r>
            <a:endParaRPr lang="en-US" altLang="zh-TW" sz="24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1209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kumimoji="1" lang="en-US" altLang="zh-CN" sz="22200" dirty="0"/>
              <a:t>02</a:t>
            </a:r>
            <a:endParaRPr kumimoji="1" lang="zh-CN" altLang="en-US" sz="222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3569720" y="1474237"/>
            <a:ext cx="5626983" cy="3844213"/>
          </a:xfrm>
        </p:spPr>
        <p:txBody>
          <a:bodyPr anchor="ctr"/>
          <a:lstStyle/>
          <a:p>
            <a:r>
              <a:rPr kumimoji="1" lang="zh-TW" altLang="en-US" sz="7200" dirty="0"/>
              <a:t>應用技術與方法</a:t>
            </a:r>
          </a:p>
        </p:txBody>
      </p:sp>
    </p:spTree>
    <p:extLst>
      <p:ext uri="{BB962C8B-B14F-4D97-AF65-F5344CB8AC3E}">
        <p14:creationId xmlns:p14="http://schemas.microsoft.com/office/powerpoint/2010/main" val="77763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741617" y="223935"/>
            <a:ext cx="8284687" cy="652366"/>
          </a:xfrm>
        </p:spPr>
        <p:txBody>
          <a:bodyPr/>
          <a:lstStyle/>
          <a:p>
            <a:r>
              <a:rPr kumimoji="1"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應用技術與方法</a:t>
            </a:r>
            <a:endParaRPr kumimoji="1"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0" y="223935"/>
            <a:ext cx="727787" cy="652366"/>
          </a:xfrm>
        </p:spPr>
        <p:txBody>
          <a:bodyPr>
            <a:normAutofit fontScale="92500"/>
          </a:bodyPr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63893" y="1053282"/>
            <a:ext cx="8417968" cy="2598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在現實道路交通號誌控制，常見的問題與困難有：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車流量在不同區域、時段的多變性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交通管制人力之不足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路口監視影像資訊較難以量化方式進行再利用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6185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741617" y="223935"/>
            <a:ext cx="8284687" cy="652366"/>
          </a:xfrm>
        </p:spPr>
        <p:txBody>
          <a:bodyPr/>
          <a:lstStyle/>
          <a:p>
            <a:r>
              <a:rPr kumimoji="1"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應用技術與方法</a:t>
            </a:r>
            <a:endParaRPr kumimoji="1"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0" y="223935"/>
            <a:ext cx="727787" cy="652366"/>
          </a:xfrm>
        </p:spPr>
        <p:txBody>
          <a:bodyPr>
            <a:normAutofit fontScale="92500"/>
          </a:bodyPr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63893" y="1053282"/>
            <a:ext cx="8417968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我們利用以下方法來解決上述的問題：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路口監視器錄下的影像資訊計算各時段相關的車流量資訊。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取得路口交通號誌於各時段的紅燈等待時間資訊。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利用各路口、各時段車流量資料集及紅燈等待時間等相關資訊，用以預測及調整相同時段該道路車流量與號誌最佳切換時間，減少交通阻塞狀況。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57189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741617" y="223935"/>
            <a:ext cx="8284687" cy="652366"/>
          </a:xfrm>
        </p:spPr>
        <p:txBody>
          <a:bodyPr/>
          <a:lstStyle/>
          <a:p>
            <a:r>
              <a:rPr kumimoji="1"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應用技術與方法</a:t>
            </a:r>
            <a:endParaRPr kumimoji="1"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9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0" y="223935"/>
            <a:ext cx="727787" cy="652366"/>
          </a:xfrm>
        </p:spPr>
        <p:txBody>
          <a:bodyPr>
            <a:normAutofit fontScale="92500"/>
          </a:bodyPr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63893" y="1053282"/>
            <a:ext cx="8417968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我們利用以下方法來解決上述的問題：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利用影像處理套件 </a:t>
            </a:r>
            <a:r>
              <a:rPr lang="en-US" altLang="zh-TW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python + </a:t>
            </a:r>
            <a:r>
              <a:rPr lang="en-US" altLang="zh-TW" sz="28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opencv</a:t>
            </a:r>
            <a:r>
              <a:rPr lang="en-US" altLang="zh-TW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 </a:t>
            </a: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以背景相減的影像處理技術，辨識移動中的車輛數進行各時段的統計。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TW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itchFamily="34" charset="-120"/>
                <a:ea typeface="微軟正黑體" pitchFamily="34" charset="-120"/>
              </a:rPr>
              <a:t>再利用車流量的大數據資料，預測當前時段該道路的車流量狀況，以進行交通號誌時間切換的調整。</a:t>
            </a: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TW" sz="2800" b="1" dirty="0">
              <a:solidFill>
                <a:schemeClr val="tx1">
                  <a:lumMod val="65000"/>
                  <a:lumOff val="35000"/>
                </a:schemeClr>
              </a:solidFill>
              <a:latin typeface="微軟正黑體" pitchFamily="34" charset="-120"/>
              <a:ea typeface="微軟正黑體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0679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solidFill>
            <a:schemeClr val="accent6">
              <a:lumMod val="75000"/>
            </a:schemeClr>
          </a:solidFill>
        </p:spPr>
        <p:txBody>
          <a:bodyPr>
            <a:normAutofit/>
          </a:bodyPr>
          <a:lstStyle/>
          <a:p>
            <a:r>
              <a:rPr kumimoji="1" lang="en-US" altLang="zh-CN" sz="22200" dirty="0"/>
              <a:t>03</a:t>
            </a:r>
            <a:endParaRPr kumimoji="1" lang="zh-CN" altLang="en-US" sz="2220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 anchor="ctr"/>
          <a:lstStyle/>
          <a:p>
            <a:r>
              <a:rPr kumimoji="1" lang="zh-TW" altLang="en-US" sz="6000" dirty="0">
                <a:solidFill>
                  <a:schemeClr val="accent6">
                    <a:lumMod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實例演示</a:t>
            </a:r>
            <a:endParaRPr kumimoji="1" lang="en-US" altLang="zh-CN" sz="6000" dirty="0">
              <a:solidFill>
                <a:schemeClr val="accent6">
                  <a:lumMod val="75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740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模板页面">
  <a:themeElements>
    <a:clrScheme name="自定义 95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F0CEA3"/>
      </a:accent1>
      <a:accent2>
        <a:srgbClr val="C1D9DF"/>
      </a:accent2>
      <a:accent3>
        <a:srgbClr val="D870BB"/>
      </a:accent3>
      <a:accent4>
        <a:srgbClr val="61C09E"/>
      </a:accent4>
      <a:accent5>
        <a:srgbClr val="EFD836"/>
      </a:accent5>
      <a:accent6>
        <a:srgbClr val="73D2E8"/>
      </a:accent6>
      <a:hlink>
        <a:srgbClr val="0563C1"/>
      </a:hlink>
      <a:folHlink>
        <a:srgbClr val="954F72"/>
      </a:folHlink>
    </a:clrScheme>
    <a:fontScheme name="自定义 4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30716</TotalTime>
  <Words>454</Words>
  <Application>Microsoft Office PowerPoint</Application>
  <PresentationFormat>投影片</PresentationFormat>
  <Paragraphs>62</Paragraphs>
  <Slides>15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4</vt:i4>
      </vt:variant>
      <vt:variant>
        <vt:lpstr>投影片標題</vt:lpstr>
      </vt:variant>
      <vt:variant>
        <vt:i4>15</vt:i4>
      </vt:variant>
    </vt:vector>
  </HeadingPairs>
  <TitlesOfParts>
    <vt:vector size="31" baseType="lpstr">
      <vt:lpstr>-apple-system</vt:lpstr>
      <vt:lpstr>Microsoft YaHei</vt:lpstr>
      <vt:lpstr>Microsoft YaHei</vt:lpstr>
      <vt:lpstr>宋体</vt:lpstr>
      <vt:lpstr>微軟正黑體</vt:lpstr>
      <vt:lpstr>新細明體</vt:lpstr>
      <vt:lpstr>Arial</vt:lpstr>
      <vt:lpstr>Calibri</vt:lpstr>
      <vt:lpstr>Calibri Light</vt:lpstr>
      <vt:lpstr>Century Gothic</vt:lpstr>
      <vt:lpstr>Segoe UI Light</vt:lpstr>
      <vt:lpstr>Wingdings 2</vt:lpstr>
      <vt:lpstr>模板页面</vt:lpstr>
      <vt:lpstr>OfficePLUS</vt:lpstr>
      <vt:lpstr>HDOfficeLightV0</vt:lpstr>
      <vt:lpstr>1_HDOfficeLightV0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Daniel Lin</cp:lastModifiedBy>
  <cp:revision>413</cp:revision>
  <dcterms:created xsi:type="dcterms:W3CDTF">2015-08-18T02:51:41Z</dcterms:created>
  <dcterms:modified xsi:type="dcterms:W3CDTF">2017-11-26T05:36:09Z</dcterms:modified>
</cp:coreProperties>
</file>

<file path=docProps/thumbnail.jpeg>
</file>